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9"/>
  </p:notesMasterIdLst>
  <p:sldIdLst>
    <p:sldId id="257" r:id="rId5"/>
    <p:sldId id="259" r:id="rId6"/>
    <p:sldId id="266" r:id="rId7"/>
    <p:sldId id="267" r:id="rId8"/>
  </p:sldIdLst>
  <p:sldSz cx="18288000" cy="10287000"/>
  <p:notesSz cx="6858000" cy="9144000"/>
  <p:embeddedFontLst>
    <p:embeddedFont>
      <p:font typeface="Anton" pitchFamily="2" charset="0"/>
      <p:regular r:id="rId10"/>
    </p:embeddedFont>
    <p:embeddedFont>
      <p:font typeface="Garet Bold" pitchFamily="2" charset="0"/>
      <p:regular r:id="rId11"/>
    </p:embeddedFont>
    <p:embeddedFont>
      <p:font typeface="League Spartan" pitchFamily="2" charset="0"/>
      <p:regular r:id="rId12"/>
    </p:embeddedFont>
    <p:embeddedFont>
      <p:font typeface="Open Sans Bold" panose="020B0806030504020204" pitchFamily="34" charset="0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DA6"/>
    <a:srgbClr val="311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1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font" Target="fonts/font4.fntdata" /><Relationship Id="rId3" Type="http://schemas.openxmlformats.org/officeDocument/2006/relationships/customXml" Target="../customXml/item3.xml" /><Relationship Id="rId7" Type="http://schemas.openxmlformats.org/officeDocument/2006/relationships/slide" Target="slides/slide3.xml" /><Relationship Id="rId12" Type="http://schemas.openxmlformats.org/officeDocument/2006/relationships/font" Target="fonts/font3.fntdata" /><Relationship Id="rId17" Type="http://schemas.openxmlformats.org/officeDocument/2006/relationships/tableStyles" Target="tableStyles.xml" /><Relationship Id="rId2" Type="http://schemas.openxmlformats.org/officeDocument/2006/relationships/customXml" Target="../customXml/item2.xml" /><Relationship Id="rId16" Type="http://schemas.openxmlformats.org/officeDocument/2006/relationships/theme" Target="theme/theme1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font" Target="fonts/font2.fntdata" /><Relationship Id="rId5" Type="http://schemas.openxmlformats.org/officeDocument/2006/relationships/slide" Target="slides/slide1.xml" /><Relationship Id="rId15" Type="http://schemas.openxmlformats.org/officeDocument/2006/relationships/viewProps" Target="viewProps.xml" /><Relationship Id="rId10" Type="http://schemas.openxmlformats.org/officeDocument/2006/relationships/font" Target="fonts/font1.fntdata" /><Relationship Id="rId4" Type="http://schemas.openxmlformats.org/officeDocument/2006/relationships/slideMaster" Target="slideMasters/slideMaster1.xml" /><Relationship Id="rId9" Type="http://schemas.openxmlformats.org/officeDocument/2006/relationships/notesMaster" Target="notesMasters/notesMaster1.xml" /><Relationship Id="rId14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69DB0-D6D5-4EBE-82C3-811200B247D3}" type="datetimeFigureOut">
              <a:rPr lang="pt-BR" smtClean="0"/>
              <a:t>23/09/2025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B9BD2-37CA-4DEA-A3B0-7FCBC791D79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757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4.png" /><Relationship Id="rId4" Type="http://schemas.openxmlformats.org/officeDocument/2006/relationships/image" Target="../media/image3.sv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4.png" /><Relationship Id="rId4" Type="http://schemas.openxmlformats.org/officeDocument/2006/relationships/image" Target="../media/image3.sv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4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3" name="Group 73"/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6" name="Group 76"/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/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/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B67219BC-E95F-B3A5-7D1E-A7C30861986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B9D176A2-8C39-583F-987A-F794955DF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545212"/>
              </p:ext>
            </p:extLst>
          </p:nvPr>
        </p:nvGraphicFramePr>
        <p:xfrm>
          <a:off x="1403193" y="3280374"/>
          <a:ext cx="14400001" cy="5271656"/>
        </p:xfrm>
        <a:graphic>
          <a:graphicData uri="http://schemas.openxmlformats.org/drawingml/2006/table">
            <a:tbl>
              <a:tblPr/>
              <a:tblGrid>
                <a:gridCol w="6221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93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893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095"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cs typeface="Arial" panose="020B0604020202020204" pitchFamily="34" charset="0"/>
                        </a:rPr>
                        <a:t>Ação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cs typeface="Arial" panose="020B0604020202020204" pitchFamily="34" charset="0"/>
                        </a:rPr>
                        <a:t>Conselho Deliberativo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cs typeface="Arial" panose="020B0604020202020204" pitchFamily="34" charset="0"/>
                        </a:rPr>
                        <a:t>Conselho Fiscal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Pautar ações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448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Acompanhamento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Tomar ciência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Apreciar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Verificar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Aprovar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Determinar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Avaliar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79448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4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4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TextBox 6">
            <a:extLst>
              <a:ext uri="{FF2B5EF4-FFF2-40B4-BE49-F238E27FC236}">
                <a16:creationId xmlns:a16="http://schemas.microsoft.com/office/drawing/2014/main" id="{D0236F94-76A0-59A1-678D-D78F2DB64526}"/>
              </a:ext>
            </a:extLst>
          </p:cNvPr>
          <p:cNvSpPr txBox="1"/>
          <p:nvPr/>
        </p:nvSpPr>
        <p:spPr>
          <a:xfrm>
            <a:off x="1403193" y="2547587"/>
            <a:ext cx="3139889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Conselhos</a:t>
            </a:r>
            <a:endParaRPr lang="en-US" sz="4000" b="1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/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/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/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5E8EAD2B-0D6E-2C56-4812-6A990F87CAC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99CC7BB1-FBC9-A5D9-7B15-B87F15290978}"/>
              </a:ext>
            </a:extLst>
          </p:cNvPr>
          <p:cNvSpPr txBox="1"/>
          <p:nvPr/>
        </p:nvSpPr>
        <p:spPr>
          <a:xfrm>
            <a:off x="1403193" y="2547587"/>
            <a:ext cx="6933983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err="1">
                <a:solidFill>
                  <a:srgbClr val="035DA6"/>
                </a:solidFill>
                <a:latin typeface="Garet Bold"/>
                <a:ea typeface="Garet Bold"/>
                <a:cs typeface="Garet Bold"/>
                <a:sym typeface="Garet Bold"/>
              </a:rPr>
              <a:t>Conselho</a:t>
            </a:r>
            <a:r>
              <a:rPr lang="en-US" sz="4000" b="1">
                <a:solidFill>
                  <a:srgbClr val="035DA6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err="1">
                <a:solidFill>
                  <a:srgbClr val="035DA6"/>
                </a:solidFill>
                <a:latin typeface="Garet Bold"/>
                <a:ea typeface="Garet Bold"/>
                <a:cs typeface="Garet Bold"/>
                <a:sym typeface="Garet Bold"/>
              </a:rPr>
              <a:t>Deliberativo</a:t>
            </a:r>
            <a:endParaRPr lang="en-US" sz="4000" b="1">
              <a:solidFill>
                <a:srgbClr val="035DA6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EC3532D7-FB47-F06A-5486-636AA36313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007510"/>
              </p:ext>
            </p:extLst>
          </p:nvPr>
        </p:nvGraphicFramePr>
        <p:xfrm>
          <a:off x="1403193" y="3324029"/>
          <a:ext cx="15480000" cy="61888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0">
                  <a:extLst>
                    <a:ext uri="{9D8B030D-6E8A-4147-A177-3AD203B41FA5}">
                      <a16:colId xmlns:a16="http://schemas.microsoft.com/office/drawing/2014/main" val="4056783224"/>
                    </a:ext>
                  </a:extLst>
                </a:gridCol>
                <a:gridCol w="9000000">
                  <a:extLst>
                    <a:ext uri="{9D8B030D-6E8A-4147-A177-3AD203B41FA5}">
                      <a16:colId xmlns:a16="http://schemas.microsoft.com/office/drawing/2014/main" val="2786789229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3155431163"/>
                    </a:ext>
                  </a:extLst>
                </a:gridCol>
              </a:tblGrid>
              <a:tr h="618882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Ação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Relativa a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Artigo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9296561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Pautar ações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Busca de sustentabilidade a longo prazo do regime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25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6276454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Acompanhamento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Acompanhamento da solvência do plano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26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6729774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Das hipóteses biométricas, demográficas, econômicas e financeiras utilizadas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33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736541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Segregação de massas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61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8192570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Aperfeiçoamento de gestão de ativos e passivos do RPPS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67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421170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Demonstrativo de Viabilidade do Plano de Custeio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52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7583064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Informações do Demonstrativo de </a:t>
                      </a:r>
                      <a:r>
                        <a:rPr lang="pt-BR" sz="2000" b="1" kern="1200" dirty="0" err="1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Viablidade</a:t>
                      </a: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 do Plano de Custeio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64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641742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Tomar ciência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Alteração do método de financiamento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32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1072606"/>
                  </a:ext>
                </a:extLst>
              </a:tr>
              <a:tr h="618882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Relatório de Análise das Hipóteses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Anexo VI art. 27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77289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0A174B-13E3-8F51-75E1-B0E282EA9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5F75AA76-777B-97A5-ADA6-26D5EA36DAE0}"/>
              </a:ext>
            </a:extLst>
          </p:cNvPr>
          <p:cNvSpPr/>
          <p:nvPr/>
        </p:nvSpPr>
        <p:spPr>
          <a:xfrm>
            <a:off x="-4482" y="2017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282A124A-8B52-2E16-3520-967800E19C2A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B7133B59-EE91-F4C2-553E-FCBFCAEDB919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1F377275-7E54-7C9F-A80A-203F8B3CB72C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19C11EE7-2DFB-2422-D0FB-96DB08D42AFD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A9D5C1E1-0642-1000-DAD2-61E76507AD75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6327508C-5E81-93D6-9969-B2ECA463162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9932E945-E823-57C5-5AED-6530BC19CAFC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F283F50-3356-D3AC-F57C-1643EB6802A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9265A36C-2C78-3EAC-D35A-7CF0B3C1AD9B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4" name="TextBox 6">
            <a:extLst>
              <a:ext uri="{FF2B5EF4-FFF2-40B4-BE49-F238E27FC236}">
                <a16:creationId xmlns:a16="http://schemas.microsoft.com/office/drawing/2014/main" id="{DC3E7DB1-9C0C-E8E7-FB8F-58C3E7A65AB9}"/>
              </a:ext>
            </a:extLst>
          </p:cNvPr>
          <p:cNvSpPr txBox="1"/>
          <p:nvPr/>
        </p:nvSpPr>
        <p:spPr>
          <a:xfrm>
            <a:off x="1295400" y="2405103"/>
            <a:ext cx="6933983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Conselho</a:t>
            </a:r>
            <a:r>
              <a:rPr lang="en-US" sz="4000" b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Deliberativo</a:t>
            </a:r>
            <a:endParaRPr lang="en-US" sz="4000" b="1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BF4C086-679A-FC60-E7E0-92A172AD94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009784"/>
              </p:ext>
            </p:extLst>
          </p:nvPr>
        </p:nvGraphicFramePr>
        <p:xfrm>
          <a:off x="1295400" y="3567394"/>
          <a:ext cx="15480000" cy="58406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0">
                  <a:extLst>
                    <a:ext uri="{9D8B030D-6E8A-4147-A177-3AD203B41FA5}">
                      <a16:colId xmlns:a16="http://schemas.microsoft.com/office/drawing/2014/main" val="3619266753"/>
                    </a:ext>
                  </a:extLst>
                </a:gridCol>
                <a:gridCol w="9000000">
                  <a:extLst>
                    <a:ext uri="{9D8B030D-6E8A-4147-A177-3AD203B41FA5}">
                      <a16:colId xmlns:a16="http://schemas.microsoft.com/office/drawing/2014/main" val="640075549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036123441"/>
                    </a:ext>
                  </a:extLst>
                </a:gridCol>
              </a:tblGrid>
              <a:tr h="648963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Ação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Relativa a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Artigo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3555108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Apreciar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Alterações do plano de custeio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53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8165459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Proposta de equacionamento do déficit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55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9004991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chemeClr val="bg1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Segregação de massas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59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8876159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chemeClr val="bg1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Redução do plano de custeio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65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644007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Verificar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Repasses de contribuição e aportes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54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7392775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Aprovar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Aportes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63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5444914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Determinar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Auditorias atuariais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70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35D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01853"/>
                  </a:ext>
                </a:extLst>
              </a:tr>
              <a:tr h="648963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Avaliar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Elaboração do Relatório de Hipóteses em prazo inferior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chemeClr val="bg1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Anexo VI art. 32</a:t>
                      </a:r>
                    </a:p>
                  </a:txBody>
                  <a:tcPr marL="7518" marR="7518" marT="7518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5109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105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49EAB-777C-0192-C5A5-EDBA45DE0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010DC8A6-3670-8F10-41E0-05E73CFB88AB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0D248C6A-526B-BEAD-8163-B6BA9D1624B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D8FA7079-388D-46A3-F685-A2DCBEAD270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54DFFEBC-AB95-1719-A8FF-B73073AC6B97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3362CECC-5785-A2EF-CA1C-2A77F7B360A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4C843F2B-B9A1-3583-D235-E9C98810FD27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1A76DD2D-F654-9EB5-9978-F90BB0F2CCF6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4FBA83FC-2FE6-ED5C-96DC-5E027B0E3A18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85B6D62F-839E-B8DB-B113-7FAC4B20D0D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583E92D3-1BB6-BEDF-06F1-EECD8B05B64D}"/>
              </a:ext>
            </a:extLst>
          </p:cNvPr>
          <p:cNvSpPr txBox="1"/>
          <p:nvPr/>
        </p:nvSpPr>
        <p:spPr>
          <a:xfrm>
            <a:off x="1403193" y="2547587"/>
            <a:ext cx="6933983" cy="7213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err="1">
                <a:solidFill>
                  <a:srgbClr val="035DA6"/>
                </a:solidFill>
                <a:latin typeface="Garet Bold"/>
                <a:ea typeface="Garet Bold"/>
                <a:cs typeface="Garet Bold"/>
                <a:sym typeface="Garet Bold"/>
              </a:rPr>
              <a:t>Conselho</a:t>
            </a:r>
            <a:r>
              <a:rPr lang="en-US" sz="4000" b="1">
                <a:solidFill>
                  <a:srgbClr val="035DA6"/>
                </a:solidFill>
                <a:latin typeface="Garet Bold"/>
                <a:ea typeface="Garet Bold"/>
                <a:cs typeface="Garet Bold"/>
                <a:sym typeface="Garet Bold"/>
              </a:rPr>
              <a:t> Fiscal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40645782-2563-2B87-39D6-47A6FDC87C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0229925"/>
              </p:ext>
            </p:extLst>
          </p:nvPr>
        </p:nvGraphicFramePr>
        <p:xfrm>
          <a:off x="1403193" y="3358237"/>
          <a:ext cx="15480000" cy="62669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0">
                  <a:extLst>
                    <a:ext uri="{9D8B030D-6E8A-4147-A177-3AD203B41FA5}">
                      <a16:colId xmlns:a16="http://schemas.microsoft.com/office/drawing/2014/main" val="197104256"/>
                    </a:ext>
                  </a:extLst>
                </a:gridCol>
                <a:gridCol w="9000000">
                  <a:extLst>
                    <a:ext uri="{9D8B030D-6E8A-4147-A177-3AD203B41FA5}">
                      <a16:colId xmlns:a16="http://schemas.microsoft.com/office/drawing/2014/main" val="3181963663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333004667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Ação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Relativa a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Artigo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38229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Pautar ações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Busca de sustentabilidade a longo prazo do regime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25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30805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Acompanhamento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Acompanhamento da solvência do plano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26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209652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Das hipóteses biométricas, demográficas, econômicas e financeiras utilizadas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33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21784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Segregação de massas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61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3828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Aperfeiçoamento de gestão de ativos e passivos do RPPS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67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53977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 dirty="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Demonstrativo de Viabilidade do Plano de Custeio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52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721498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endParaRPr lang="pt-BR" sz="2000" b="1" kern="1200">
                        <a:solidFill>
                          <a:srgbClr val="035DA6"/>
                        </a:solidFill>
                        <a:latin typeface="Garet Bold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Informações do Demonstrativo de Viabilidade do Plano de Custeio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64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689971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Tomar ciência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Alteração do método de financiamento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32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99264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Relatório de Análise das Hipóteses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Anexo VI art. 27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235225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Verificar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Repasses de contribuição e aportes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54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43764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Determinar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Auditorias atuariais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Art. 70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869731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Avaliar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fontAlgn="b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Elaboração do Relatório de Hipóteses em prazo inferior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>
                        <a:buNone/>
                      </a:pPr>
                      <a:r>
                        <a:rPr lang="pt-BR" sz="2000" b="1" kern="1200" dirty="0">
                          <a:solidFill>
                            <a:srgbClr val="035DA6"/>
                          </a:solidFill>
                          <a:latin typeface="Garet Bold"/>
                          <a:ea typeface="+mn-ea"/>
                          <a:cs typeface="Arial" panose="020B0604020202020204" pitchFamily="34" charset="0"/>
                        </a:rPr>
                        <a:t>Anexo VI art. 32</a:t>
                      </a:r>
                    </a:p>
                  </a:txBody>
                  <a:tcPr marL="9282" marR="9282" marT="9282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357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130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8FAE68C1975A4FA929FF3F43CCE0A5" ma:contentTypeVersion="16" ma:contentTypeDescription="Crie um novo documento." ma:contentTypeScope="" ma:versionID="f08ad855478f667357571945b1a82718">
  <xsd:schema xmlns:xsd="http://www.w3.org/2001/XMLSchema" xmlns:xs="http://www.w3.org/2001/XMLSchema" xmlns:p="http://schemas.microsoft.com/office/2006/metadata/properties" xmlns:ns2="5195936a-2fb1-4fdd-b1c9-571ee9104133" xmlns:ns3="2d319313-0213-4221-ac43-f5b46c2c8916" targetNamespace="http://schemas.microsoft.com/office/2006/metadata/properties" ma:root="true" ma:fieldsID="825a3325b18f273a962a468fda37decd" ns2:_="" ns3:_="">
    <xsd:import namespace="5195936a-2fb1-4fdd-b1c9-571ee9104133"/>
    <xsd:import namespace="2d319313-0213-4221-ac43-f5b46c2c89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5936a-2fb1-4fdd-b1c9-571ee91041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Marcações de imagem" ma:readOnly="false" ma:fieldId="{5cf76f15-5ced-4ddc-b409-7134ff3c332f}" ma:taxonomyMulti="true" ma:sspId="e05fe80a-8fb6-41d7-90aa-e60afbd28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19313-0213-4221-ac43-f5b46c2c891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9161270-ade4-4949-b5fe-e14425d2a1da}" ma:internalName="TaxCatchAll" ma:showField="CatchAllData" ma:web="2d319313-0213-4221-ac43-f5b46c2c89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d319313-0213-4221-ac43-f5b46c2c8916" xsi:nil="true"/>
    <lcf76f155ced4ddcb4097134ff3c332f xmlns="5195936a-2fb1-4fdd-b1c9-571ee910413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66A1306-F3C9-4478-B3B1-8FA6ED7604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74AF9-5258-47E5-802C-29225E8A5F8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5195936a-2fb1-4fdd-b1c9-571ee9104133"/>
    <ds:schemaRef ds:uri="2d319313-0213-4221-ac43-f5b46c2c8916"/>
  </ds:schemaRefs>
</ds:datastoreItem>
</file>

<file path=customXml/itemProps3.xml><?xml version="1.0" encoding="utf-8"?>
<ds:datastoreItem xmlns:ds="http://schemas.openxmlformats.org/officeDocument/2006/customXml" ds:itemID="{72E2C24B-8CB7-45EF-82C8-4A885FAB30CD}">
  <ds:schemaRefs>
    <ds:schemaRef ds:uri="http://schemas.microsoft.com/office/2006/metadata/properties"/>
    <ds:schemaRef ds:uri="http://www.w3.org/2000/xmlns/"/>
    <ds:schemaRef ds:uri="2d319313-0213-4221-ac43-f5b46c2c8916"/>
    <ds:schemaRef ds:uri="http://www.w3.org/2001/XMLSchema-instance"/>
    <ds:schemaRef ds:uri="5195936a-2fb1-4fdd-b1c9-571ee910413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Personalizar</PresentationFormat>
  <Paragraphs>130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MOdeloSlide_SeminárioJuridico2025</dc:title>
  <cp:lastModifiedBy>Julio Passos</cp:lastModifiedBy>
  <cp:revision>2</cp:revision>
  <dcterms:created xsi:type="dcterms:W3CDTF">2006-08-16T00:00:00Z</dcterms:created>
  <dcterms:modified xsi:type="dcterms:W3CDTF">2025-09-23T17:27:41Z</dcterms:modified>
  <dc:identifier>DAGxw2t8iU8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0x0101003C8FAE68C1975A4FA929FF3F43CCE0A5</vt:lpwstr>
  </property>
  <property fmtid="{D5CDD505-2E9C-101B-9397-08002B2CF9AE}" pid="3" name="MediaServiceImageTags">
    <vt:lpwstr/>
  </property>
</Properties>
</file>